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8288000" cy="10287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Montserrat Light" panose="00000400000000000000" pitchFamily="2" charset="0"/>
      <p:regular r:id="rId31"/>
      <p:italic r:id="rId32"/>
    </p:embeddedFont>
    <p:embeddedFont>
      <p:font typeface="Nourd Bold" panose="020B0604020202020204" charset="0"/>
      <p:regular r:id="rId33"/>
    </p:embeddedFont>
    <p:embeddedFont>
      <p:font typeface="Nourd Light" panose="020B0604020202020204" charset="0"/>
      <p:regular r:id="rId34"/>
    </p:embeddedFont>
    <p:embeddedFont>
      <p:font typeface="Open Sans 1" panose="020B0604020202020204" charset="0"/>
      <p:regular r:id="rId35"/>
    </p:embeddedFont>
    <p:embeddedFont>
      <p:font typeface="Open Sans 1 Bold" panose="020B0604020202020204" charset="0"/>
      <p:regular r:id="rId36"/>
    </p:embeddedFont>
    <p:embeddedFont>
      <p:font typeface="Open Sans 2" panose="020B0604020202020204" charset="0"/>
      <p:regular r:id="rId37"/>
    </p:embeddedFont>
    <p:embeddedFont>
      <p:font typeface="Open Sans Extra Bold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102" y="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sp>
        <p:nvSpPr>
          <p:cNvPr id="3" name="Freeform 3"/>
          <p:cNvSpPr/>
          <p:nvPr/>
        </p:nvSpPr>
        <p:spPr>
          <a:xfrm rot="-2553836">
            <a:off x="4244694" y="2071743"/>
            <a:ext cx="7482310" cy="3482818"/>
          </a:xfrm>
          <a:custGeom>
            <a:avLst/>
            <a:gdLst/>
            <a:ahLst/>
            <a:cxnLst/>
            <a:rect l="l" t="t" r="r" b="b"/>
            <a:pathLst>
              <a:path w="7482310" h="3482818">
                <a:moveTo>
                  <a:pt x="0" y="0"/>
                </a:moveTo>
                <a:lnTo>
                  <a:pt x="7482310" y="0"/>
                </a:lnTo>
                <a:lnTo>
                  <a:pt x="7482310" y="3482818"/>
                </a:lnTo>
                <a:lnTo>
                  <a:pt x="0" y="3482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02088"/>
            </a:stretch>
          </a:blipFill>
        </p:spPr>
      </p:sp>
      <p:sp>
        <p:nvSpPr>
          <p:cNvPr id="4" name="Freeform 4"/>
          <p:cNvSpPr/>
          <p:nvPr/>
        </p:nvSpPr>
        <p:spPr>
          <a:xfrm rot="-2553836" flipH="1" flipV="1">
            <a:off x="6560996" y="4732439"/>
            <a:ext cx="7482310" cy="3482818"/>
          </a:xfrm>
          <a:custGeom>
            <a:avLst/>
            <a:gdLst/>
            <a:ahLst/>
            <a:cxnLst/>
            <a:rect l="l" t="t" r="r" b="b"/>
            <a:pathLst>
              <a:path w="7482310" h="3482818">
                <a:moveTo>
                  <a:pt x="7482310" y="3482818"/>
                </a:moveTo>
                <a:lnTo>
                  <a:pt x="0" y="3482818"/>
                </a:lnTo>
                <a:lnTo>
                  <a:pt x="0" y="0"/>
                </a:lnTo>
                <a:lnTo>
                  <a:pt x="7482310" y="0"/>
                </a:lnTo>
                <a:lnTo>
                  <a:pt x="7482310" y="348281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0208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700501" y="3428118"/>
            <a:ext cx="5038573" cy="779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0"/>
              </a:lnSpc>
              <a:spcBef>
                <a:spcPct val="0"/>
              </a:spcBef>
            </a:pPr>
            <a:r>
              <a:rPr lang="en-US" sz="6367" dirty="0">
                <a:solidFill>
                  <a:srgbClr val="FFFFFF"/>
                </a:solidFill>
                <a:latin typeface="Nourd Bold"/>
              </a:rPr>
              <a:t>DIVIDENDO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99036" y="4313030"/>
            <a:ext cx="5580654" cy="2649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20"/>
              </a:lnSpc>
              <a:spcBef>
                <a:spcPct val="0"/>
              </a:spcBef>
            </a:pPr>
            <a:r>
              <a:rPr lang="en-US" sz="11356">
                <a:solidFill>
                  <a:srgbClr val="FCD000"/>
                </a:solidFill>
                <a:latin typeface="Nourd Light"/>
              </a:rPr>
              <a:t>PERMANENTE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41424" y="6963113"/>
            <a:ext cx="4556726" cy="79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25"/>
              </a:lnSpc>
              <a:spcBef>
                <a:spcPct val="0"/>
              </a:spcBef>
            </a:pPr>
            <a:r>
              <a:rPr lang="en-US" sz="6472" u="none" spc="3650">
                <a:solidFill>
                  <a:srgbClr val="FFFFFF"/>
                </a:solidFill>
                <a:latin typeface="Nourd Bold"/>
              </a:rPr>
              <a:t>240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sp>
        <p:nvSpPr>
          <p:cNvPr id="3" name="Freeform 3"/>
          <p:cNvSpPr/>
          <p:nvPr/>
        </p:nvSpPr>
        <p:spPr>
          <a:xfrm rot="-2553836">
            <a:off x="4244694" y="2071743"/>
            <a:ext cx="7482310" cy="3482818"/>
          </a:xfrm>
          <a:custGeom>
            <a:avLst/>
            <a:gdLst/>
            <a:ahLst/>
            <a:cxnLst/>
            <a:rect l="l" t="t" r="r" b="b"/>
            <a:pathLst>
              <a:path w="7482310" h="3482818">
                <a:moveTo>
                  <a:pt x="0" y="0"/>
                </a:moveTo>
                <a:lnTo>
                  <a:pt x="7482310" y="0"/>
                </a:lnTo>
                <a:lnTo>
                  <a:pt x="7482310" y="3482818"/>
                </a:lnTo>
                <a:lnTo>
                  <a:pt x="0" y="34828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02088"/>
            </a:stretch>
          </a:blipFill>
        </p:spPr>
      </p:sp>
      <p:sp>
        <p:nvSpPr>
          <p:cNvPr id="4" name="Freeform 4"/>
          <p:cNvSpPr/>
          <p:nvPr/>
        </p:nvSpPr>
        <p:spPr>
          <a:xfrm rot="-2553836" flipH="1" flipV="1">
            <a:off x="6560996" y="4732439"/>
            <a:ext cx="7482310" cy="3482818"/>
          </a:xfrm>
          <a:custGeom>
            <a:avLst/>
            <a:gdLst/>
            <a:ahLst/>
            <a:cxnLst/>
            <a:rect l="l" t="t" r="r" b="b"/>
            <a:pathLst>
              <a:path w="7482310" h="3482818">
                <a:moveTo>
                  <a:pt x="7482310" y="3482818"/>
                </a:moveTo>
                <a:lnTo>
                  <a:pt x="0" y="3482818"/>
                </a:lnTo>
                <a:lnTo>
                  <a:pt x="0" y="0"/>
                </a:lnTo>
                <a:lnTo>
                  <a:pt x="7482310" y="0"/>
                </a:lnTo>
                <a:lnTo>
                  <a:pt x="7482310" y="348281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02088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2729363" y="3371455"/>
            <a:ext cx="12645849" cy="4229890"/>
          </a:xfrm>
          <a:prstGeom prst="rect">
            <a:avLst/>
          </a:prstGeom>
          <a:solidFill>
            <a:srgbClr val="252827"/>
          </a:solidFill>
        </p:spPr>
      </p:sp>
      <p:sp>
        <p:nvSpPr>
          <p:cNvPr id="4" name="TextBox 4"/>
          <p:cNvSpPr txBox="1"/>
          <p:nvPr/>
        </p:nvSpPr>
        <p:spPr>
          <a:xfrm>
            <a:off x="4291611" y="5541645"/>
            <a:ext cx="9704779" cy="152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spc="86">
                <a:solidFill>
                  <a:srgbClr val="F9FDFE"/>
                </a:solidFill>
                <a:latin typeface="Open Sans 1"/>
              </a:rPr>
              <a:t>CON UN INGRESO MENSUAL PERMANENTE INVIRTIENDO EN EMPRESAS AMERICANAS </a:t>
            </a:r>
          </a:p>
          <a:p>
            <a:pPr algn="ctr">
              <a:lnSpc>
                <a:spcPts val="4059"/>
              </a:lnSpc>
            </a:pPr>
            <a:endParaRPr lang="en-US" sz="2899" spc="86">
              <a:solidFill>
                <a:srgbClr val="F9FDFE"/>
              </a:solidFill>
              <a:latin typeface="Open Sans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76965" y="4533265"/>
            <a:ext cx="11606971" cy="126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7"/>
              </a:lnSpc>
            </a:pPr>
            <a:r>
              <a:rPr lang="en-US" sz="4239" spc="84">
                <a:solidFill>
                  <a:srgbClr val="F8CF2C"/>
                </a:solidFill>
                <a:latin typeface="Open Sans Extra Bold"/>
              </a:rPr>
              <a:t>CONSTRUYE RIQUEZA ANTES DE TUS 50S</a:t>
            </a:r>
          </a:p>
          <a:p>
            <a:pPr algn="ctr">
              <a:lnSpc>
                <a:spcPts val="5087"/>
              </a:lnSpc>
            </a:pPr>
            <a:endParaRPr lang="en-US" sz="4239" spc="84">
              <a:solidFill>
                <a:srgbClr val="F8CF2C"/>
              </a:solidFill>
              <a:latin typeface="Open Sans Extr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2729363" y="3371455"/>
            <a:ext cx="12645849" cy="4229890"/>
          </a:xfrm>
          <a:prstGeom prst="rect">
            <a:avLst/>
          </a:prstGeom>
          <a:solidFill>
            <a:srgbClr val="252827"/>
          </a:solidFill>
        </p:spPr>
      </p:sp>
      <p:sp>
        <p:nvSpPr>
          <p:cNvPr id="4" name="TextBox 4"/>
          <p:cNvSpPr txBox="1"/>
          <p:nvPr/>
        </p:nvSpPr>
        <p:spPr>
          <a:xfrm>
            <a:off x="4291611" y="5541645"/>
            <a:ext cx="9704779" cy="152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spc="86">
                <a:solidFill>
                  <a:srgbClr val="F9FDFE"/>
                </a:solidFill>
                <a:latin typeface="Open Sans 1"/>
              </a:rPr>
              <a:t>CON UN INGRESO MENSUAL PERMANENTE INVIRTIENDO EN EMPRESAS AMERICANAS </a:t>
            </a:r>
          </a:p>
          <a:p>
            <a:pPr algn="ctr">
              <a:lnSpc>
                <a:spcPts val="4059"/>
              </a:lnSpc>
            </a:pPr>
            <a:endParaRPr lang="en-US" sz="2899" spc="86">
              <a:solidFill>
                <a:srgbClr val="F9FDFE"/>
              </a:solidFill>
              <a:latin typeface="Open Sans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76965" y="4533265"/>
            <a:ext cx="11606971" cy="126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7"/>
              </a:lnSpc>
            </a:pPr>
            <a:r>
              <a:rPr lang="en-US" sz="4239" spc="84">
                <a:solidFill>
                  <a:srgbClr val="F8CF2C"/>
                </a:solidFill>
                <a:latin typeface="Open Sans Extra Bold"/>
              </a:rPr>
              <a:t>CONSTRUYE RIQUEZA ANTES DE TUS 50S</a:t>
            </a:r>
          </a:p>
          <a:p>
            <a:pPr algn="ctr">
              <a:lnSpc>
                <a:spcPts val="5087"/>
              </a:lnSpc>
            </a:pPr>
            <a:endParaRPr lang="en-US" sz="4239" spc="84">
              <a:solidFill>
                <a:srgbClr val="F8CF2C"/>
              </a:solidFill>
              <a:latin typeface="Open Sans Extr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1727" y="-298487"/>
            <a:ext cx="8131778" cy="10883974"/>
          </a:xfrm>
          <a:custGeom>
            <a:avLst/>
            <a:gdLst/>
            <a:ahLst/>
            <a:cxnLst/>
            <a:rect l="l" t="t" r="r" b="b"/>
            <a:pathLst>
              <a:path w="8131778" h="10883974">
                <a:moveTo>
                  <a:pt x="0" y="0"/>
                </a:moveTo>
                <a:lnTo>
                  <a:pt x="8131777" y="0"/>
                </a:lnTo>
                <a:lnTo>
                  <a:pt x="8131777" y="10883974"/>
                </a:lnTo>
                <a:lnTo>
                  <a:pt x="0" y="10883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446" r="-50446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-2701636" y="4551218"/>
            <a:ext cx="5403273" cy="1184564"/>
          </a:xfrm>
          <a:prstGeom prst="rect">
            <a:avLst/>
          </a:prstGeom>
          <a:solidFill>
            <a:srgbClr val="FCDB00"/>
          </a:solidFill>
        </p:spPr>
      </p:sp>
      <p:sp>
        <p:nvSpPr>
          <p:cNvPr id="4" name="AutoShape 4"/>
          <p:cNvSpPr/>
          <p:nvPr/>
        </p:nvSpPr>
        <p:spPr>
          <a:xfrm>
            <a:off x="8512464" y="1028700"/>
            <a:ext cx="2743200" cy="20781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TextBox 5"/>
          <p:cNvSpPr txBox="1"/>
          <p:nvPr/>
        </p:nvSpPr>
        <p:spPr>
          <a:xfrm>
            <a:off x="8539500" y="4821192"/>
            <a:ext cx="8441129" cy="3166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spc="107">
                <a:solidFill>
                  <a:srgbClr val="F9FDFE"/>
                </a:solidFill>
                <a:latin typeface="Open Sans 1"/>
              </a:rPr>
              <a:t>Capacidad de lograr ingresos mensuales permanentes de tal manera que podamos dejar de trabajar antes que el comun de las personas en edad de jubilación.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6993" y="1899145"/>
            <a:ext cx="8527710" cy="1676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2"/>
              </a:lnSpc>
            </a:pPr>
            <a:r>
              <a:rPr lang="en-US" sz="5974" spc="238">
                <a:solidFill>
                  <a:srgbClr val="FCDB00"/>
                </a:solidFill>
                <a:latin typeface="Open Sans Extra Bold"/>
              </a:rPr>
              <a:t>QUE ES UN RETIRO TEMPRANO?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39500" y="3745284"/>
            <a:ext cx="849520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65" y="1582687"/>
            <a:ext cx="18155535" cy="8405124"/>
          </a:xfrm>
          <a:custGeom>
            <a:avLst/>
            <a:gdLst/>
            <a:ahLst/>
            <a:cxnLst/>
            <a:rect l="l" t="t" r="r" b="b"/>
            <a:pathLst>
              <a:path w="18155535" h="8405124">
                <a:moveTo>
                  <a:pt x="0" y="0"/>
                </a:moveTo>
                <a:lnTo>
                  <a:pt x="18155535" y="0"/>
                </a:lnTo>
                <a:lnTo>
                  <a:pt x="18155535" y="8405123"/>
                </a:lnTo>
                <a:lnTo>
                  <a:pt x="0" y="84051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9" t="-1377" b="-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727803" y="6131365"/>
            <a:ext cx="7879863" cy="5909897"/>
          </a:xfrm>
          <a:custGeom>
            <a:avLst/>
            <a:gdLst/>
            <a:ahLst/>
            <a:cxnLst/>
            <a:rect l="l" t="t" r="r" b="b"/>
            <a:pathLst>
              <a:path w="7879863" h="5909897">
                <a:moveTo>
                  <a:pt x="0" y="0"/>
                </a:moveTo>
                <a:lnTo>
                  <a:pt x="7879862" y="0"/>
                </a:lnTo>
                <a:lnTo>
                  <a:pt x="7879862" y="5909897"/>
                </a:lnTo>
                <a:lnTo>
                  <a:pt x="0" y="5909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191400">
            <a:off x="12659254" y="3052560"/>
            <a:ext cx="458784" cy="1691370"/>
          </a:xfrm>
          <a:custGeom>
            <a:avLst/>
            <a:gdLst/>
            <a:ahLst/>
            <a:cxnLst/>
            <a:rect l="l" t="t" r="r" b="b"/>
            <a:pathLst>
              <a:path w="458784" h="1691370">
                <a:moveTo>
                  <a:pt x="0" y="0"/>
                </a:moveTo>
                <a:lnTo>
                  <a:pt x="458784" y="0"/>
                </a:lnTo>
                <a:lnTo>
                  <a:pt x="458784" y="1691370"/>
                </a:lnTo>
                <a:lnTo>
                  <a:pt x="0" y="1691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115149" flipV="1">
            <a:off x="15090581" y="1851425"/>
            <a:ext cx="535376" cy="1886789"/>
          </a:xfrm>
          <a:custGeom>
            <a:avLst/>
            <a:gdLst/>
            <a:ahLst/>
            <a:cxnLst/>
            <a:rect l="l" t="t" r="r" b="b"/>
            <a:pathLst>
              <a:path w="535376" h="1886789">
                <a:moveTo>
                  <a:pt x="0" y="1886788"/>
                </a:moveTo>
                <a:lnTo>
                  <a:pt x="535376" y="1886788"/>
                </a:lnTo>
                <a:lnTo>
                  <a:pt x="535376" y="0"/>
                </a:lnTo>
                <a:lnTo>
                  <a:pt x="0" y="0"/>
                </a:lnTo>
                <a:lnTo>
                  <a:pt x="0" y="188678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1189645">
            <a:off x="10088481" y="5068949"/>
            <a:ext cx="417624" cy="882918"/>
            <a:chOff x="0" y="0"/>
            <a:chExt cx="129379" cy="2735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9379" cy="273525"/>
            </a:xfrm>
            <a:custGeom>
              <a:avLst/>
              <a:gdLst/>
              <a:ahLst/>
              <a:cxnLst/>
              <a:rect l="l" t="t" r="r" b="b"/>
              <a:pathLst>
                <a:path w="129379" h="273525">
                  <a:moveTo>
                    <a:pt x="0" y="0"/>
                  </a:moveTo>
                  <a:lnTo>
                    <a:pt x="129379" y="0"/>
                  </a:lnTo>
                  <a:lnTo>
                    <a:pt x="129379" y="273525"/>
                  </a:lnTo>
                  <a:lnTo>
                    <a:pt x="0" y="27352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3188" tIns="43188" rIns="43188" bIns="4318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2346721" y="7604357"/>
            <a:ext cx="3498208" cy="1119427"/>
          </a:xfrm>
          <a:custGeom>
            <a:avLst/>
            <a:gdLst/>
            <a:ahLst/>
            <a:cxnLst/>
            <a:rect l="l" t="t" r="r" b="b"/>
            <a:pathLst>
              <a:path w="3498208" h="1119427">
                <a:moveTo>
                  <a:pt x="0" y="0"/>
                </a:moveTo>
                <a:lnTo>
                  <a:pt x="3498208" y="0"/>
                </a:lnTo>
                <a:lnTo>
                  <a:pt x="3498208" y="1119427"/>
                </a:lnTo>
                <a:lnTo>
                  <a:pt x="0" y="11194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893667" y="2794819"/>
            <a:ext cx="4101815" cy="6996699"/>
          </a:xfrm>
          <a:custGeom>
            <a:avLst/>
            <a:gdLst/>
            <a:ahLst/>
            <a:cxnLst/>
            <a:rect l="l" t="t" r="r" b="b"/>
            <a:pathLst>
              <a:path w="4101815" h="6996699">
                <a:moveTo>
                  <a:pt x="0" y="0"/>
                </a:moveTo>
                <a:lnTo>
                  <a:pt x="4101815" y="0"/>
                </a:lnTo>
                <a:lnTo>
                  <a:pt x="4101815" y="6996699"/>
                </a:lnTo>
                <a:lnTo>
                  <a:pt x="0" y="69966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083232" y="1304184"/>
            <a:ext cx="1040265" cy="1174421"/>
          </a:xfrm>
          <a:custGeom>
            <a:avLst/>
            <a:gdLst/>
            <a:ahLst/>
            <a:cxnLst/>
            <a:rect l="l" t="t" r="r" b="b"/>
            <a:pathLst>
              <a:path w="1040265" h="1174421">
                <a:moveTo>
                  <a:pt x="0" y="0"/>
                </a:moveTo>
                <a:lnTo>
                  <a:pt x="1040265" y="0"/>
                </a:lnTo>
                <a:lnTo>
                  <a:pt x="1040265" y="1174421"/>
                </a:lnTo>
                <a:lnTo>
                  <a:pt x="0" y="11744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9001" t="-18614" r="-101791" b="-2966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41097" y="4194667"/>
            <a:ext cx="4948530" cy="2304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14"/>
              </a:lnSpc>
            </a:pPr>
            <a:r>
              <a:rPr lang="en-US" sz="3256">
                <a:solidFill>
                  <a:srgbClr val="000000"/>
                </a:solidFill>
                <a:latin typeface="Open Sans 1"/>
              </a:rPr>
              <a:t>Si mis padres me hubiesen regalado $1,000 dólares de acciones de Cocacola cuando nací</a:t>
            </a:r>
          </a:p>
        </p:txBody>
      </p:sp>
      <p:sp>
        <p:nvSpPr>
          <p:cNvPr id="13" name="Freeform 13"/>
          <p:cNvSpPr/>
          <p:nvPr/>
        </p:nvSpPr>
        <p:spPr>
          <a:xfrm rot="5221779" flipV="1">
            <a:off x="1406481" y="6278488"/>
            <a:ext cx="750888" cy="2646301"/>
          </a:xfrm>
          <a:custGeom>
            <a:avLst/>
            <a:gdLst/>
            <a:ahLst/>
            <a:cxnLst/>
            <a:rect l="l" t="t" r="r" b="b"/>
            <a:pathLst>
              <a:path w="750888" h="2646301">
                <a:moveTo>
                  <a:pt x="0" y="2646300"/>
                </a:moveTo>
                <a:lnTo>
                  <a:pt x="750887" y="2646300"/>
                </a:lnTo>
                <a:lnTo>
                  <a:pt x="750887" y="0"/>
                </a:lnTo>
                <a:lnTo>
                  <a:pt x="0" y="0"/>
                </a:lnTo>
                <a:lnTo>
                  <a:pt x="0" y="26463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3878071" flipV="1">
            <a:off x="4729863" y="4837646"/>
            <a:ext cx="750888" cy="2646301"/>
          </a:xfrm>
          <a:custGeom>
            <a:avLst/>
            <a:gdLst/>
            <a:ahLst/>
            <a:cxnLst/>
            <a:rect l="l" t="t" r="r" b="b"/>
            <a:pathLst>
              <a:path w="750888" h="2646301">
                <a:moveTo>
                  <a:pt x="0" y="2646301"/>
                </a:moveTo>
                <a:lnTo>
                  <a:pt x="750888" y="2646301"/>
                </a:lnTo>
                <a:lnTo>
                  <a:pt x="750888" y="0"/>
                </a:lnTo>
                <a:lnTo>
                  <a:pt x="0" y="0"/>
                </a:lnTo>
                <a:lnTo>
                  <a:pt x="0" y="264630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22672" y="6532103"/>
            <a:ext cx="326208" cy="1069535"/>
          </a:xfrm>
          <a:custGeom>
            <a:avLst/>
            <a:gdLst/>
            <a:ahLst/>
            <a:cxnLst/>
            <a:rect l="l" t="t" r="r" b="b"/>
            <a:pathLst>
              <a:path w="326208" h="1069535">
                <a:moveTo>
                  <a:pt x="0" y="0"/>
                </a:moveTo>
                <a:lnTo>
                  <a:pt x="326208" y="0"/>
                </a:lnTo>
                <a:lnTo>
                  <a:pt x="326208" y="1069535"/>
                </a:lnTo>
                <a:lnTo>
                  <a:pt x="0" y="1069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738580" y="5061830"/>
            <a:ext cx="326208" cy="1069535"/>
          </a:xfrm>
          <a:custGeom>
            <a:avLst/>
            <a:gdLst/>
            <a:ahLst/>
            <a:cxnLst/>
            <a:rect l="l" t="t" r="r" b="b"/>
            <a:pathLst>
              <a:path w="326208" h="1069535">
                <a:moveTo>
                  <a:pt x="0" y="0"/>
                </a:moveTo>
                <a:lnTo>
                  <a:pt x="326208" y="0"/>
                </a:lnTo>
                <a:lnTo>
                  <a:pt x="326208" y="1069535"/>
                </a:lnTo>
                <a:lnTo>
                  <a:pt x="0" y="1069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556833" y="4185187"/>
            <a:ext cx="326208" cy="1069535"/>
          </a:xfrm>
          <a:custGeom>
            <a:avLst/>
            <a:gdLst/>
            <a:ahLst/>
            <a:cxnLst/>
            <a:rect l="l" t="t" r="r" b="b"/>
            <a:pathLst>
              <a:path w="326208" h="1069535">
                <a:moveTo>
                  <a:pt x="0" y="0"/>
                </a:moveTo>
                <a:lnTo>
                  <a:pt x="326208" y="0"/>
                </a:lnTo>
                <a:lnTo>
                  <a:pt x="326208" y="1069535"/>
                </a:lnTo>
                <a:lnTo>
                  <a:pt x="0" y="1069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095825" y="2828710"/>
            <a:ext cx="326208" cy="1069535"/>
          </a:xfrm>
          <a:custGeom>
            <a:avLst/>
            <a:gdLst/>
            <a:ahLst/>
            <a:cxnLst/>
            <a:rect l="l" t="t" r="r" b="b"/>
            <a:pathLst>
              <a:path w="326208" h="1069535">
                <a:moveTo>
                  <a:pt x="0" y="0"/>
                </a:moveTo>
                <a:lnTo>
                  <a:pt x="326208" y="0"/>
                </a:lnTo>
                <a:lnTo>
                  <a:pt x="326208" y="1069535"/>
                </a:lnTo>
                <a:lnTo>
                  <a:pt x="0" y="1069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074124" y="1363722"/>
            <a:ext cx="3653130" cy="92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14"/>
              </a:lnSpc>
            </a:pPr>
            <a:r>
              <a:rPr lang="en-US" sz="3256">
                <a:solidFill>
                  <a:srgbClr val="000000"/>
                </a:solidFill>
                <a:latin typeface="Open Sans 1"/>
              </a:rPr>
              <a:t>Hoy sería feliz con $1,200,000USD</a:t>
            </a:r>
          </a:p>
        </p:txBody>
      </p:sp>
      <p:sp>
        <p:nvSpPr>
          <p:cNvPr id="20" name="Freeform 20"/>
          <p:cNvSpPr/>
          <p:nvPr/>
        </p:nvSpPr>
        <p:spPr>
          <a:xfrm rot="7226585" flipV="1">
            <a:off x="7532280" y="4576539"/>
            <a:ext cx="535376" cy="1886789"/>
          </a:xfrm>
          <a:custGeom>
            <a:avLst/>
            <a:gdLst/>
            <a:ahLst/>
            <a:cxnLst/>
            <a:rect l="l" t="t" r="r" b="b"/>
            <a:pathLst>
              <a:path w="535376" h="1886789">
                <a:moveTo>
                  <a:pt x="0" y="1886788"/>
                </a:moveTo>
                <a:lnTo>
                  <a:pt x="535376" y="1886788"/>
                </a:lnTo>
                <a:lnTo>
                  <a:pt x="535376" y="0"/>
                </a:lnTo>
                <a:lnTo>
                  <a:pt x="0" y="0"/>
                </a:lnTo>
                <a:lnTo>
                  <a:pt x="0" y="188678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5221779" flipV="1">
            <a:off x="9942621" y="4615666"/>
            <a:ext cx="535376" cy="1886789"/>
          </a:xfrm>
          <a:custGeom>
            <a:avLst/>
            <a:gdLst/>
            <a:ahLst/>
            <a:cxnLst/>
            <a:rect l="l" t="t" r="r" b="b"/>
            <a:pathLst>
              <a:path w="535376" h="1886789">
                <a:moveTo>
                  <a:pt x="0" y="1886789"/>
                </a:moveTo>
                <a:lnTo>
                  <a:pt x="535377" y="1886789"/>
                </a:lnTo>
                <a:lnTo>
                  <a:pt x="535377" y="0"/>
                </a:lnTo>
                <a:lnTo>
                  <a:pt x="0" y="0"/>
                </a:lnTo>
                <a:lnTo>
                  <a:pt x="0" y="188678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28700"/>
            <a:ext cx="18158283" cy="8288813"/>
          </a:xfrm>
          <a:custGeom>
            <a:avLst/>
            <a:gdLst/>
            <a:ahLst/>
            <a:cxnLst/>
            <a:rect l="l" t="t" r="r" b="b"/>
            <a:pathLst>
              <a:path w="18158283" h="8288813">
                <a:moveTo>
                  <a:pt x="0" y="0"/>
                </a:moveTo>
                <a:lnTo>
                  <a:pt x="18158283" y="0"/>
                </a:lnTo>
                <a:lnTo>
                  <a:pt x="18158283" y="8288813"/>
                </a:lnTo>
                <a:lnTo>
                  <a:pt x="0" y="8288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749156" y="6414966"/>
            <a:ext cx="5398904" cy="4049178"/>
          </a:xfrm>
          <a:custGeom>
            <a:avLst/>
            <a:gdLst/>
            <a:ahLst/>
            <a:cxnLst/>
            <a:rect l="l" t="t" r="r" b="b"/>
            <a:pathLst>
              <a:path w="5398904" h="4049178">
                <a:moveTo>
                  <a:pt x="0" y="0"/>
                </a:moveTo>
                <a:lnTo>
                  <a:pt x="5398904" y="0"/>
                </a:lnTo>
                <a:lnTo>
                  <a:pt x="5398904" y="4049178"/>
                </a:lnTo>
                <a:lnTo>
                  <a:pt x="0" y="4049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1189645">
            <a:off x="10088481" y="5068949"/>
            <a:ext cx="417624" cy="882918"/>
            <a:chOff x="0" y="0"/>
            <a:chExt cx="129379" cy="2735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9379" cy="273525"/>
            </a:xfrm>
            <a:custGeom>
              <a:avLst/>
              <a:gdLst/>
              <a:ahLst/>
              <a:cxnLst/>
              <a:rect l="l" t="t" r="r" b="b"/>
              <a:pathLst>
                <a:path w="129379" h="273525">
                  <a:moveTo>
                    <a:pt x="0" y="0"/>
                  </a:moveTo>
                  <a:lnTo>
                    <a:pt x="129379" y="0"/>
                  </a:lnTo>
                  <a:lnTo>
                    <a:pt x="129379" y="273525"/>
                  </a:lnTo>
                  <a:lnTo>
                    <a:pt x="0" y="27352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43188" tIns="43188" rIns="43188" bIns="4318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227008">
            <a:off x="14481729" y="7057771"/>
            <a:ext cx="3498208" cy="1119427"/>
          </a:xfrm>
          <a:custGeom>
            <a:avLst/>
            <a:gdLst/>
            <a:ahLst/>
            <a:cxnLst/>
            <a:rect l="l" t="t" r="r" b="b"/>
            <a:pathLst>
              <a:path w="3498208" h="1119427">
                <a:moveTo>
                  <a:pt x="0" y="0"/>
                </a:moveTo>
                <a:lnTo>
                  <a:pt x="3498209" y="0"/>
                </a:lnTo>
                <a:lnTo>
                  <a:pt x="3498209" y="1119427"/>
                </a:lnTo>
                <a:lnTo>
                  <a:pt x="0" y="11194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199702" y="292617"/>
            <a:ext cx="2108389" cy="2451615"/>
          </a:xfrm>
          <a:custGeom>
            <a:avLst/>
            <a:gdLst/>
            <a:ahLst/>
            <a:cxnLst/>
            <a:rect l="l" t="t" r="r" b="b"/>
            <a:pathLst>
              <a:path w="2108389" h="2451615">
                <a:moveTo>
                  <a:pt x="0" y="0"/>
                </a:moveTo>
                <a:lnTo>
                  <a:pt x="2108389" y="0"/>
                </a:lnTo>
                <a:lnTo>
                  <a:pt x="2108389" y="2451615"/>
                </a:lnTo>
                <a:lnTo>
                  <a:pt x="0" y="24516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67905" y="7761298"/>
            <a:ext cx="346384" cy="402772"/>
          </a:xfrm>
          <a:custGeom>
            <a:avLst/>
            <a:gdLst/>
            <a:ahLst/>
            <a:cxnLst/>
            <a:rect l="l" t="t" r="r" b="b"/>
            <a:pathLst>
              <a:path w="346384" h="402772">
                <a:moveTo>
                  <a:pt x="0" y="0"/>
                </a:moveTo>
                <a:lnTo>
                  <a:pt x="346384" y="0"/>
                </a:lnTo>
                <a:lnTo>
                  <a:pt x="346384" y="402772"/>
                </a:lnTo>
                <a:lnTo>
                  <a:pt x="0" y="4027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655539" y="5378136"/>
            <a:ext cx="3150590" cy="2073661"/>
          </a:xfrm>
          <a:custGeom>
            <a:avLst/>
            <a:gdLst/>
            <a:ahLst/>
            <a:cxnLst/>
            <a:rect l="l" t="t" r="r" b="b"/>
            <a:pathLst>
              <a:path w="3150590" h="2073661">
                <a:moveTo>
                  <a:pt x="0" y="0"/>
                </a:moveTo>
                <a:lnTo>
                  <a:pt x="3150590" y="0"/>
                </a:lnTo>
                <a:lnTo>
                  <a:pt x="3150590" y="2073661"/>
                </a:lnTo>
                <a:lnTo>
                  <a:pt x="0" y="20736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02849" y="6453066"/>
            <a:ext cx="6253219" cy="1164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7"/>
              </a:lnSpc>
            </a:pPr>
            <a:r>
              <a:rPr lang="en-US" sz="4115">
                <a:solidFill>
                  <a:srgbClr val="000000"/>
                </a:solidFill>
                <a:latin typeface="Open Sans 1"/>
              </a:rPr>
              <a:t>$1mil dólares en APPLE en 2008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64542" y="340242"/>
            <a:ext cx="4635160" cy="144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34"/>
              </a:lnSpc>
            </a:pPr>
            <a:r>
              <a:rPr lang="en-US" sz="5166">
                <a:solidFill>
                  <a:srgbClr val="000000"/>
                </a:solidFill>
                <a:latin typeface="Open Sans 1"/>
              </a:rPr>
              <a:t>Hoy tendrías 31.739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10134" y="-218837"/>
            <a:ext cx="7922856" cy="10785815"/>
          </a:xfrm>
          <a:custGeom>
            <a:avLst/>
            <a:gdLst/>
            <a:ahLst/>
            <a:cxnLst/>
            <a:rect l="l" t="t" r="r" b="b"/>
            <a:pathLst>
              <a:path w="7922856" h="10785815">
                <a:moveTo>
                  <a:pt x="0" y="0"/>
                </a:moveTo>
                <a:lnTo>
                  <a:pt x="7922855" y="0"/>
                </a:lnTo>
                <a:lnTo>
                  <a:pt x="7922855" y="10785815"/>
                </a:lnTo>
                <a:lnTo>
                  <a:pt x="0" y="107858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496" r="-11707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15517579" y="4638298"/>
            <a:ext cx="5403273" cy="1010405"/>
          </a:xfrm>
          <a:prstGeom prst="rect">
            <a:avLst/>
          </a:prstGeom>
          <a:solidFill>
            <a:srgbClr val="FCDB00"/>
          </a:solidFill>
        </p:spPr>
      </p:sp>
      <p:sp>
        <p:nvSpPr>
          <p:cNvPr id="4" name="AutoShape 4"/>
          <p:cNvSpPr/>
          <p:nvPr/>
        </p:nvSpPr>
        <p:spPr>
          <a:xfrm>
            <a:off x="843222" y="824674"/>
            <a:ext cx="3079849" cy="233322"/>
          </a:xfrm>
          <a:prstGeom prst="rect">
            <a:avLst/>
          </a:prstGeom>
          <a:solidFill>
            <a:srgbClr val="FCDB00"/>
          </a:solidFill>
        </p:spPr>
      </p:sp>
      <p:sp>
        <p:nvSpPr>
          <p:cNvPr id="5" name="TextBox 5"/>
          <p:cNvSpPr txBox="1"/>
          <p:nvPr/>
        </p:nvSpPr>
        <p:spPr>
          <a:xfrm>
            <a:off x="850413" y="3236073"/>
            <a:ext cx="7036967" cy="356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4"/>
              </a:lnSpc>
            </a:pPr>
            <a:r>
              <a:rPr lang="en-US" sz="4088" spc="122">
                <a:solidFill>
                  <a:srgbClr val="252827"/>
                </a:solidFill>
                <a:latin typeface="Open Sans 1"/>
              </a:rPr>
              <a:t>La vida de rico empieza por plantearte objetivos aterrizados y razonablemente logrables de forma escalonada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413" y="1602596"/>
            <a:ext cx="9574243" cy="806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8"/>
              </a:lnSpc>
            </a:pPr>
            <a:r>
              <a:rPr lang="en-US" sz="5725" spc="229">
                <a:solidFill>
                  <a:srgbClr val="252827"/>
                </a:solidFill>
                <a:latin typeface="Open Sans Extra Bold"/>
              </a:rPr>
              <a:t>METAS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47326" y="-323850"/>
            <a:ext cx="8544699" cy="11258550"/>
          </a:xfrm>
          <a:prstGeom prst="rect">
            <a:avLst/>
          </a:prstGeom>
          <a:solidFill>
            <a:srgbClr val="252827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2743200" cy="20781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4" name="AutoShape 4"/>
          <p:cNvSpPr/>
          <p:nvPr/>
        </p:nvSpPr>
        <p:spPr>
          <a:xfrm>
            <a:off x="14795500" y="9774382"/>
            <a:ext cx="2743200" cy="51261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TextBox 5"/>
          <p:cNvSpPr txBox="1"/>
          <p:nvPr/>
        </p:nvSpPr>
        <p:spPr>
          <a:xfrm>
            <a:off x="1028700" y="1899145"/>
            <a:ext cx="6242187" cy="1695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spc="240">
                <a:solidFill>
                  <a:srgbClr val="F9FDFE"/>
                </a:solidFill>
                <a:latin typeface="Open Sans Extra Bold"/>
              </a:rPr>
              <a:t>FLUJO DE CAJA PERSONAL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0984" y="4137466"/>
            <a:ext cx="5497619" cy="4149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88"/>
              </a:lnSpc>
            </a:pPr>
            <a:r>
              <a:rPr lang="en-US" sz="3349" spc="100">
                <a:solidFill>
                  <a:srgbClr val="F9FDFE"/>
                </a:solidFill>
                <a:latin typeface="Open Sans 1"/>
              </a:rPr>
              <a:t>La idea del flujo de caja, es medir constantemente hacia donde estan yendo tus recursos y poder tomar decisiones rápidas y conscientes</a:t>
            </a:r>
          </a:p>
          <a:p>
            <a:pPr algn="l">
              <a:lnSpc>
                <a:spcPts val="4688"/>
              </a:lnSpc>
            </a:pPr>
            <a:endParaRPr lang="en-US" sz="3349" spc="100">
              <a:solidFill>
                <a:srgbClr val="F9FDFE"/>
              </a:solidFill>
              <a:latin typeface="Open Sans 1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777" b="-31777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15589339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4" name="AutoShape 4"/>
          <p:cNvSpPr/>
          <p:nvPr/>
        </p:nvSpPr>
        <p:spPr>
          <a:xfrm rot="-5400000">
            <a:off x="-2701636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TextBox 5"/>
          <p:cNvSpPr txBox="1"/>
          <p:nvPr/>
        </p:nvSpPr>
        <p:spPr>
          <a:xfrm>
            <a:off x="6034771" y="4612877"/>
            <a:ext cx="5265041" cy="1094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034771" y="-823554"/>
            <a:ext cx="5292604" cy="1741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58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5036834" y="1642327"/>
            <a:ext cx="8214332" cy="1722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92"/>
              </a:lnSpc>
            </a:pPr>
            <a:r>
              <a:rPr lang="en-US" sz="12265" spc="490">
                <a:solidFill>
                  <a:srgbClr val="F9FDFE"/>
                </a:solidFill>
                <a:latin typeface="Open Sans Extra Bold"/>
              </a:rPr>
              <a:t>AHORRO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950582" y="4019774"/>
            <a:ext cx="9308718" cy="300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045"/>
              </a:lnSpc>
            </a:pPr>
            <a:r>
              <a:rPr lang="en-US" sz="4318" spc="129">
                <a:solidFill>
                  <a:srgbClr val="FFFEE6"/>
                </a:solidFill>
                <a:latin typeface="Montserrat Light"/>
              </a:rPr>
              <a:t>La unica manera de construir riqueza es  reasignando gastos hacia bienes bienes o actividades productivas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31590" y="559757"/>
            <a:ext cx="8527710" cy="2651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57"/>
              </a:lnSpc>
            </a:pPr>
            <a:r>
              <a:rPr lang="en-US" sz="6325" spc="253">
                <a:solidFill>
                  <a:srgbClr val="F8CF2C"/>
                </a:solidFill>
                <a:latin typeface="Open Sans Extra Bold"/>
              </a:rPr>
              <a:t>OPTIMIZAR TUS FINANZAS DESDE EL AHORRO</a:t>
            </a:r>
          </a:p>
        </p:txBody>
      </p:sp>
      <p:sp>
        <p:nvSpPr>
          <p:cNvPr id="5" name="AutoShape 5"/>
          <p:cNvSpPr/>
          <p:nvPr/>
        </p:nvSpPr>
        <p:spPr>
          <a:xfrm>
            <a:off x="14516100" y="3454138"/>
            <a:ext cx="2743200" cy="100821"/>
          </a:xfrm>
          <a:prstGeom prst="rect">
            <a:avLst/>
          </a:prstGeom>
          <a:solidFill>
            <a:srgbClr val="F8CF2C"/>
          </a:solid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17109" y="433157"/>
            <a:ext cx="12602636" cy="5197527"/>
            <a:chOff x="0" y="0"/>
            <a:chExt cx="16803514" cy="6930036"/>
          </a:xfrm>
        </p:grpSpPr>
        <p:sp>
          <p:nvSpPr>
            <p:cNvPr id="4" name="AutoShape 4"/>
            <p:cNvSpPr/>
            <p:nvPr/>
          </p:nvSpPr>
          <p:spPr>
            <a:xfrm>
              <a:off x="8540" y="6652945"/>
              <a:ext cx="3657600" cy="277091"/>
            </a:xfrm>
            <a:prstGeom prst="rect">
              <a:avLst/>
            </a:prstGeom>
            <a:solidFill>
              <a:srgbClr val="F8CF2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8540" y="57150"/>
              <a:ext cx="16794974" cy="47754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40"/>
                </a:lnSpc>
              </a:pPr>
              <a:r>
                <a:rPr lang="en-US" sz="6400" spc="256">
                  <a:solidFill>
                    <a:srgbClr val="FCDB00"/>
                  </a:solidFill>
                  <a:latin typeface="Open Sans Extra Bold"/>
                </a:rPr>
                <a:t>SI PUEDES CON UNA TARJETA DE CRÉDITO, PUEDES CON MENSUALIDAD DE AHORRO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064505"/>
              <a:ext cx="11326937" cy="965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044481" y="4299811"/>
            <a:ext cx="5596057" cy="5267289"/>
          </a:xfrm>
          <a:custGeom>
            <a:avLst/>
            <a:gdLst/>
            <a:ahLst/>
            <a:cxnLst/>
            <a:rect l="l" t="t" r="r" b="b"/>
            <a:pathLst>
              <a:path w="5596057" h="5267289">
                <a:moveTo>
                  <a:pt x="0" y="0"/>
                </a:moveTo>
                <a:lnTo>
                  <a:pt x="5596057" y="0"/>
                </a:lnTo>
                <a:lnTo>
                  <a:pt x="5596057" y="5267289"/>
                </a:lnTo>
                <a:lnTo>
                  <a:pt x="0" y="5267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633109" y="4195036"/>
            <a:ext cx="7434319" cy="555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7"/>
              </a:lnSpc>
            </a:pPr>
            <a:r>
              <a:rPr lang="en-US" sz="5291" spc="158">
                <a:solidFill>
                  <a:srgbClr val="FFFEE6"/>
                </a:solidFill>
                <a:latin typeface="Open Sans 1"/>
              </a:rPr>
              <a:t>El pago de tu tarjeta de credito da cuenta de que tu presupuesto es capaz con un egreso mensual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97555" y="7121907"/>
            <a:ext cx="4011474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5589339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3" name="Freeform 3"/>
          <p:cNvSpPr/>
          <p:nvPr/>
        </p:nvSpPr>
        <p:spPr>
          <a:xfrm>
            <a:off x="0" y="0"/>
            <a:ext cx="12392823" cy="10287000"/>
          </a:xfrm>
          <a:custGeom>
            <a:avLst/>
            <a:gdLst/>
            <a:ahLst/>
            <a:cxnLst/>
            <a:rect l="l" t="t" r="r" b="b"/>
            <a:pathLst>
              <a:path w="12392823" h="10287000">
                <a:moveTo>
                  <a:pt x="0" y="0"/>
                </a:moveTo>
                <a:lnTo>
                  <a:pt x="12392823" y="0"/>
                </a:lnTo>
                <a:lnTo>
                  <a:pt x="1239282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38" r="-10234"/>
            </a:stretch>
          </a:blipFill>
        </p:spPr>
      </p:sp>
      <p:sp>
        <p:nvSpPr>
          <p:cNvPr id="4" name="AutoShape 4"/>
          <p:cNvSpPr/>
          <p:nvPr/>
        </p:nvSpPr>
        <p:spPr>
          <a:xfrm rot="-5400000">
            <a:off x="-2701636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TextBox 5"/>
          <p:cNvSpPr txBox="1"/>
          <p:nvPr/>
        </p:nvSpPr>
        <p:spPr>
          <a:xfrm>
            <a:off x="1028700" y="717474"/>
            <a:ext cx="10982503" cy="2100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78"/>
              </a:lnSpc>
            </a:pPr>
            <a:r>
              <a:rPr lang="en-US" sz="4980" spc="199">
                <a:solidFill>
                  <a:srgbClr val="F9FDFE"/>
                </a:solidFill>
                <a:latin typeface="Open Sans Extra Bold"/>
              </a:rPr>
              <a:t>"NO SIEMPRE COMPRAR UNA </a:t>
            </a:r>
            <a:r>
              <a:rPr lang="en-US" sz="4980" spc="199">
                <a:solidFill>
                  <a:srgbClr val="F8CF2C"/>
                </a:solidFill>
                <a:latin typeface="Open Sans Extra Bold"/>
              </a:rPr>
              <a:t>CASA </a:t>
            </a:r>
            <a:r>
              <a:rPr lang="en-US" sz="4980" spc="199">
                <a:solidFill>
                  <a:srgbClr val="F9FDFE"/>
                </a:solidFill>
                <a:latin typeface="Open Sans Extra Bold"/>
              </a:rPr>
              <a:t>ES INVERTIR BIEN TU DINERO“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02996" y="4251163"/>
            <a:ext cx="4156304" cy="515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36"/>
              </a:lnSpc>
            </a:pPr>
            <a:r>
              <a:rPr lang="en-US" sz="3669" spc="110">
                <a:solidFill>
                  <a:srgbClr val="FFFEE6"/>
                </a:solidFill>
                <a:latin typeface="Open Sans 1"/>
              </a:rPr>
              <a:t>Vas a vivir al menos 8 años alli?</a:t>
            </a:r>
          </a:p>
          <a:p>
            <a:pPr algn="r">
              <a:lnSpc>
                <a:spcPts val="5136"/>
              </a:lnSpc>
            </a:pPr>
            <a:endParaRPr lang="en-US" sz="3669" spc="110">
              <a:solidFill>
                <a:srgbClr val="FFFEE6"/>
              </a:solidFill>
              <a:latin typeface="Open Sans 1"/>
            </a:endParaRPr>
          </a:p>
          <a:p>
            <a:pPr algn="r">
              <a:lnSpc>
                <a:spcPts val="5136"/>
              </a:lnSpc>
            </a:pPr>
            <a:r>
              <a:rPr lang="en-US" sz="3669" spc="110">
                <a:solidFill>
                  <a:srgbClr val="FFFEE6"/>
                </a:solidFill>
                <a:latin typeface="Open Sans 1"/>
              </a:rPr>
              <a:t>El pago con todo no supera mas del 35% de tu ingreso?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08126" y="-285843"/>
            <a:ext cx="9260467" cy="11271390"/>
          </a:xfrm>
          <a:prstGeom prst="rect">
            <a:avLst/>
          </a:prstGeom>
          <a:solidFill>
            <a:srgbClr val="252827">
              <a:alpha val="61961"/>
            </a:srgbClr>
          </a:solidFill>
        </p:spPr>
      </p:sp>
      <p:sp>
        <p:nvSpPr>
          <p:cNvPr id="3" name="Freeform 3"/>
          <p:cNvSpPr/>
          <p:nvPr/>
        </p:nvSpPr>
        <p:spPr>
          <a:xfrm>
            <a:off x="3669470" y="0"/>
            <a:ext cx="14618530" cy="10264160"/>
          </a:xfrm>
          <a:custGeom>
            <a:avLst/>
            <a:gdLst/>
            <a:ahLst/>
            <a:cxnLst/>
            <a:rect l="l" t="t" r="r" b="b"/>
            <a:pathLst>
              <a:path w="14618530" h="10264160">
                <a:moveTo>
                  <a:pt x="0" y="0"/>
                </a:moveTo>
                <a:lnTo>
                  <a:pt x="14618530" y="0"/>
                </a:lnTo>
                <a:lnTo>
                  <a:pt x="14618530" y="10264160"/>
                </a:lnTo>
                <a:lnTo>
                  <a:pt x="0" y="10264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90" r="-5748" b="-2771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55922" y="2927761"/>
            <a:ext cx="7759536" cy="6071316"/>
            <a:chOff x="0" y="0"/>
            <a:chExt cx="2043664" cy="15990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43664" cy="1599030"/>
            </a:xfrm>
            <a:custGeom>
              <a:avLst/>
              <a:gdLst/>
              <a:ahLst/>
              <a:cxnLst/>
              <a:rect l="l" t="t" r="r" b="b"/>
              <a:pathLst>
                <a:path w="2043664" h="1599030">
                  <a:moveTo>
                    <a:pt x="0" y="0"/>
                  </a:moveTo>
                  <a:lnTo>
                    <a:pt x="2043664" y="0"/>
                  </a:lnTo>
                  <a:lnTo>
                    <a:pt x="2043664" y="1599030"/>
                  </a:lnTo>
                  <a:lnTo>
                    <a:pt x="0" y="1599030"/>
                  </a:lnTo>
                  <a:close/>
                </a:path>
              </a:pathLst>
            </a:custGeom>
            <a:solidFill>
              <a:srgbClr val="41424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479764" y="6090023"/>
            <a:ext cx="2743200" cy="169718"/>
          </a:xfrm>
          <a:prstGeom prst="rect">
            <a:avLst/>
          </a:prstGeom>
          <a:solidFill>
            <a:srgbClr val="FCDB00"/>
          </a:solidFill>
        </p:spPr>
      </p:sp>
      <p:sp>
        <p:nvSpPr>
          <p:cNvPr id="8" name="TextBox 8"/>
          <p:cNvSpPr txBox="1"/>
          <p:nvPr/>
        </p:nvSpPr>
        <p:spPr>
          <a:xfrm>
            <a:off x="486158" y="6578857"/>
            <a:ext cx="6912591" cy="1809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2"/>
              </a:lnSpc>
            </a:pPr>
            <a:r>
              <a:rPr lang="en-US" sz="3480" spc="104">
                <a:solidFill>
                  <a:srgbClr val="FFFEE6"/>
                </a:solidFill>
                <a:latin typeface="Open Sans 1"/>
              </a:rPr>
              <a:t>Los gastos educativos son crisis en las familias porque no se preparan con tiempo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6856" y="2349291"/>
            <a:ext cx="6968602" cy="67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5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479764" y="3086782"/>
            <a:ext cx="6409691" cy="2876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3"/>
              </a:lnSpc>
            </a:pPr>
            <a:r>
              <a:rPr lang="en-US" sz="4753" spc="95">
                <a:solidFill>
                  <a:srgbClr val="F8CF2C"/>
                </a:solidFill>
                <a:latin typeface="Open Sans Extra Bold"/>
              </a:rPr>
              <a:t>LA UNIVERSIDAD ES COSTOSISIMA SI NO INVIERTES CON TIEMPO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5105" y="5119399"/>
            <a:ext cx="10948839" cy="4281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20"/>
              </a:lnSpc>
            </a:pPr>
            <a:r>
              <a:rPr lang="en-US" sz="4085" spc="122">
                <a:solidFill>
                  <a:srgbClr val="FFFEE6"/>
                </a:solidFill>
                <a:latin typeface="Open Sans 1"/>
              </a:rPr>
              <a:t>La mayoria abandona su plan hacia la salud financiera porque inician el camino sin provisiones.</a:t>
            </a:r>
          </a:p>
          <a:p>
            <a:pPr>
              <a:lnSpc>
                <a:spcPts val="5720"/>
              </a:lnSpc>
            </a:pPr>
            <a:endParaRPr lang="en-US" sz="4085" spc="122">
              <a:solidFill>
                <a:srgbClr val="FFFEE6"/>
              </a:solidFill>
              <a:latin typeface="Open Sans 1"/>
            </a:endParaRPr>
          </a:p>
          <a:p>
            <a:pPr algn="l">
              <a:lnSpc>
                <a:spcPts val="5720"/>
              </a:lnSpc>
            </a:pPr>
            <a:r>
              <a:rPr lang="en-US" sz="4085" spc="122">
                <a:solidFill>
                  <a:srgbClr val="FFFEE6"/>
                </a:solidFill>
                <a:latin typeface="Open Sans 1"/>
              </a:rPr>
              <a:t>Debes tener ahorrado al menos 6 meses de gastos por delante.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5105" y="1085850"/>
            <a:ext cx="8527710" cy="313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7"/>
              </a:lnSpc>
            </a:pPr>
            <a:r>
              <a:rPr lang="en-US" sz="5625" spc="225">
                <a:solidFill>
                  <a:srgbClr val="F8CF2C"/>
                </a:solidFill>
                <a:latin typeface="Open Sans Extra Bold"/>
              </a:rPr>
              <a:t>FONDO DE EMERGENCIA ES VITAL EN TU PLAN FINANCIERO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481224"/>
            <a:ext cx="849520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28700" y="4380403"/>
            <a:ext cx="2743200" cy="100821"/>
          </a:xfrm>
          <a:prstGeom prst="rect">
            <a:avLst/>
          </a:prstGeom>
          <a:solidFill>
            <a:srgbClr val="F8CF2C"/>
          </a:solid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777" b="-31777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15589339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4" name="AutoShape 4"/>
          <p:cNvSpPr/>
          <p:nvPr/>
        </p:nvSpPr>
        <p:spPr>
          <a:xfrm rot="-5400000">
            <a:off x="-2701636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TextBox 5"/>
          <p:cNvSpPr txBox="1"/>
          <p:nvPr/>
        </p:nvSpPr>
        <p:spPr>
          <a:xfrm>
            <a:off x="6034771" y="4612877"/>
            <a:ext cx="5265041" cy="1094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034771" y="-823554"/>
            <a:ext cx="5292604" cy="1741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58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471014" y="1114425"/>
            <a:ext cx="15348947" cy="2194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8"/>
              </a:lnSpc>
            </a:pPr>
            <a:r>
              <a:rPr lang="en-US" sz="7907" spc="316">
                <a:solidFill>
                  <a:srgbClr val="F9FDFE"/>
                </a:solidFill>
                <a:latin typeface="Open Sans Extra Bold"/>
              </a:rPr>
              <a:t>EL PODER</a:t>
            </a:r>
          </a:p>
          <a:p>
            <a:pPr algn="ctr">
              <a:lnSpc>
                <a:spcPts val="8698"/>
              </a:lnSpc>
            </a:pPr>
            <a:r>
              <a:rPr lang="en-US" sz="7907" spc="316">
                <a:solidFill>
                  <a:srgbClr val="F9FDFE"/>
                </a:solidFill>
                <a:latin typeface="Open Sans Extra Bold"/>
              </a:rPr>
              <a:t>DEL DINERO EN EL TIEMPO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-357068"/>
            <a:ext cx="9551985" cy="5492755"/>
          </a:xfrm>
          <a:custGeom>
            <a:avLst/>
            <a:gdLst/>
            <a:ahLst/>
            <a:cxnLst/>
            <a:rect l="l" t="t" r="r" b="b"/>
            <a:pathLst>
              <a:path w="9551985" h="5492755">
                <a:moveTo>
                  <a:pt x="0" y="0"/>
                </a:moveTo>
                <a:lnTo>
                  <a:pt x="9551985" y="0"/>
                </a:lnTo>
                <a:lnTo>
                  <a:pt x="9551985" y="5492754"/>
                </a:lnTo>
                <a:lnTo>
                  <a:pt x="0" y="5492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950" b="-369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87" y="5080491"/>
            <a:ext cx="9144000" cy="5206509"/>
          </a:xfrm>
          <a:custGeom>
            <a:avLst/>
            <a:gdLst/>
            <a:ahLst/>
            <a:cxnLst/>
            <a:rect l="l" t="t" r="r" b="b"/>
            <a:pathLst>
              <a:path w="9144000" h="5206509">
                <a:moveTo>
                  <a:pt x="0" y="0"/>
                </a:moveTo>
                <a:lnTo>
                  <a:pt x="9144000" y="0"/>
                </a:lnTo>
                <a:lnTo>
                  <a:pt x="9144000" y="5206509"/>
                </a:lnTo>
                <a:lnTo>
                  <a:pt x="0" y="52065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3" r="-30322"/>
            </a:stretch>
          </a:blipFill>
        </p:spPr>
      </p:sp>
      <p:sp>
        <p:nvSpPr>
          <p:cNvPr id="4" name="AutoShape 4"/>
          <p:cNvSpPr/>
          <p:nvPr/>
        </p:nvSpPr>
        <p:spPr>
          <a:xfrm rot="-5400000">
            <a:off x="8035990" y="2291108"/>
            <a:ext cx="2412423" cy="196402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AutoShape 5"/>
          <p:cNvSpPr/>
          <p:nvPr/>
        </p:nvSpPr>
        <p:spPr>
          <a:xfrm rot="-5400000">
            <a:off x="7839587" y="7469290"/>
            <a:ext cx="2412423" cy="196402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6" name="AutoShape 6"/>
          <p:cNvSpPr/>
          <p:nvPr/>
        </p:nvSpPr>
        <p:spPr>
          <a:xfrm>
            <a:off x="3670812" y="1211418"/>
            <a:ext cx="1809750" cy="18876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7" name="TextBox 7"/>
          <p:cNvSpPr txBox="1"/>
          <p:nvPr/>
        </p:nvSpPr>
        <p:spPr>
          <a:xfrm>
            <a:off x="1745974" y="4494136"/>
            <a:ext cx="5659426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586087" y="2034073"/>
            <a:ext cx="5971826" cy="2136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3"/>
              </a:lnSpc>
            </a:pPr>
            <a:r>
              <a:rPr lang="en-US" sz="7060" spc="141">
                <a:solidFill>
                  <a:srgbClr val="FFFEE6"/>
                </a:solidFill>
                <a:latin typeface="Open Sans Extra Bold"/>
              </a:rPr>
              <a:t>EL PODER DE </a:t>
            </a:r>
          </a:p>
          <a:p>
            <a:pPr algn="ctr">
              <a:lnSpc>
                <a:spcPts val="8473"/>
              </a:lnSpc>
            </a:pPr>
            <a:r>
              <a:rPr lang="en-US" sz="7060" spc="141">
                <a:solidFill>
                  <a:srgbClr val="FFFEE6"/>
                </a:solidFill>
                <a:latin typeface="Open Sans Extra Bold"/>
              </a:rPr>
              <a:t>LOS ETFS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580791" y="6663211"/>
            <a:ext cx="6678403" cy="2110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11"/>
              </a:lnSpc>
            </a:pPr>
            <a:r>
              <a:rPr lang="en-US" sz="6079" spc="182">
                <a:solidFill>
                  <a:srgbClr val="F8CF2C"/>
                </a:solidFill>
                <a:latin typeface="Open Sans 1"/>
              </a:rPr>
              <a:t>EL PODER DE </a:t>
            </a:r>
          </a:p>
          <a:p>
            <a:pPr algn="ctr">
              <a:lnSpc>
                <a:spcPts val="8511"/>
              </a:lnSpc>
            </a:pPr>
            <a:r>
              <a:rPr lang="en-US" sz="6079" spc="182">
                <a:solidFill>
                  <a:srgbClr val="F8CF2C"/>
                </a:solidFill>
                <a:latin typeface="Open Sans 1"/>
              </a:rPr>
              <a:t>LOS DIVIDENDOS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4800" y="377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669204" y="2940800"/>
            <a:ext cx="5263009" cy="3653789"/>
            <a:chOff x="0" y="0"/>
            <a:chExt cx="7017345" cy="4871719"/>
          </a:xfrm>
        </p:grpSpPr>
        <p:sp>
          <p:nvSpPr>
            <p:cNvPr id="4" name="TextBox 4"/>
            <p:cNvSpPr txBox="1"/>
            <p:nvPr/>
          </p:nvSpPr>
          <p:spPr>
            <a:xfrm>
              <a:off x="0" y="3906519"/>
              <a:ext cx="7017345" cy="965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6968612" cy="3594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7040"/>
                </a:lnSpc>
              </a:pPr>
              <a:r>
                <a:rPr lang="en-US" sz="6400" spc="256">
                  <a:solidFill>
                    <a:srgbClr val="F8CF2C"/>
                  </a:solidFill>
                  <a:latin typeface="Open Sans Extra Bold"/>
                </a:rPr>
                <a:t>¿CUANTO PUEDES GANAR?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-5400000">
            <a:off x="15517579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7" name="AutoShape 7"/>
          <p:cNvSpPr/>
          <p:nvPr/>
        </p:nvSpPr>
        <p:spPr>
          <a:xfrm rot="-5400000">
            <a:off x="-2701636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8" name="Freeform 8"/>
          <p:cNvSpPr/>
          <p:nvPr/>
        </p:nvSpPr>
        <p:spPr>
          <a:xfrm>
            <a:off x="1028700" y="820190"/>
            <a:ext cx="5656969" cy="4916974"/>
          </a:xfrm>
          <a:custGeom>
            <a:avLst/>
            <a:gdLst/>
            <a:ahLst/>
            <a:cxnLst/>
            <a:rect l="l" t="t" r="r" b="b"/>
            <a:pathLst>
              <a:path w="5656969" h="4916974">
                <a:moveTo>
                  <a:pt x="0" y="0"/>
                </a:moveTo>
                <a:lnTo>
                  <a:pt x="5656969" y="0"/>
                </a:lnTo>
                <a:lnTo>
                  <a:pt x="5656969" y="4916974"/>
                </a:lnTo>
                <a:lnTo>
                  <a:pt x="0" y="4916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785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84959" y="820190"/>
            <a:ext cx="4875925" cy="4916974"/>
          </a:xfrm>
          <a:custGeom>
            <a:avLst/>
            <a:gdLst/>
            <a:ahLst/>
            <a:cxnLst/>
            <a:rect l="l" t="t" r="r" b="b"/>
            <a:pathLst>
              <a:path w="4875925" h="4916974">
                <a:moveTo>
                  <a:pt x="0" y="0"/>
                </a:moveTo>
                <a:lnTo>
                  <a:pt x="4875925" y="0"/>
                </a:lnTo>
                <a:lnTo>
                  <a:pt x="4875925" y="4916974"/>
                </a:lnTo>
                <a:lnTo>
                  <a:pt x="0" y="4916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165" r="-10645" b="-642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47935" y="6173090"/>
            <a:ext cx="9078536" cy="3737804"/>
          </a:xfrm>
          <a:custGeom>
            <a:avLst/>
            <a:gdLst/>
            <a:ahLst/>
            <a:cxnLst/>
            <a:rect l="l" t="t" r="r" b="b"/>
            <a:pathLst>
              <a:path w="9078536" h="3737804">
                <a:moveTo>
                  <a:pt x="0" y="0"/>
                </a:moveTo>
                <a:lnTo>
                  <a:pt x="9078536" y="0"/>
                </a:lnTo>
                <a:lnTo>
                  <a:pt x="9078536" y="3737803"/>
                </a:lnTo>
                <a:lnTo>
                  <a:pt x="0" y="37378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526104"/>
            <a:ext cx="18288000" cy="1760896"/>
          </a:xfrm>
          <a:prstGeom prst="rect">
            <a:avLst/>
          </a:prstGeom>
          <a:solidFill>
            <a:srgbClr val="333333"/>
          </a:solidFill>
        </p:spPr>
      </p:sp>
      <p:sp>
        <p:nvSpPr>
          <p:cNvPr id="3" name="Freeform 3"/>
          <p:cNvSpPr/>
          <p:nvPr/>
        </p:nvSpPr>
        <p:spPr>
          <a:xfrm>
            <a:off x="10267809" y="0"/>
            <a:ext cx="5691773" cy="10516393"/>
          </a:xfrm>
          <a:custGeom>
            <a:avLst/>
            <a:gdLst/>
            <a:ahLst/>
            <a:cxnLst/>
            <a:rect l="l" t="t" r="r" b="b"/>
            <a:pathLst>
              <a:path w="5691773" h="10516393">
                <a:moveTo>
                  <a:pt x="0" y="0"/>
                </a:moveTo>
                <a:lnTo>
                  <a:pt x="5691773" y="0"/>
                </a:lnTo>
                <a:lnTo>
                  <a:pt x="5691773" y="10516393"/>
                </a:lnTo>
                <a:lnTo>
                  <a:pt x="0" y="1051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1547" t="-1275" r="-16199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9825482" y="-140794"/>
            <a:ext cx="25347" cy="11612150"/>
          </a:xfrm>
          <a:prstGeom prst="rect">
            <a:avLst/>
          </a:prstGeom>
          <a:solidFill>
            <a:srgbClr val="FCDB00">
              <a:alpha val="29804"/>
            </a:srgbClr>
          </a:solidFill>
        </p:spPr>
      </p:sp>
      <p:sp>
        <p:nvSpPr>
          <p:cNvPr id="5" name="AutoShape 5"/>
          <p:cNvSpPr/>
          <p:nvPr/>
        </p:nvSpPr>
        <p:spPr>
          <a:xfrm>
            <a:off x="16302482" y="-331294"/>
            <a:ext cx="25347" cy="11612150"/>
          </a:xfrm>
          <a:prstGeom prst="rect">
            <a:avLst/>
          </a:prstGeom>
          <a:solidFill>
            <a:srgbClr val="111B1E">
              <a:alpha val="29804"/>
            </a:srgbClr>
          </a:solidFill>
        </p:spPr>
      </p:sp>
      <p:sp>
        <p:nvSpPr>
          <p:cNvPr id="6" name="Freeform 6"/>
          <p:cNvSpPr/>
          <p:nvPr/>
        </p:nvSpPr>
        <p:spPr>
          <a:xfrm>
            <a:off x="1800901" y="2366203"/>
            <a:ext cx="6256519" cy="4203053"/>
          </a:xfrm>
          <a:custGeom>
            <a:avLst/>
            <a:gdLst/>
            <a:ahLst/>
            <a:cxnLst/>
            <a:rect l="l" t="t" r="r" b="b"/>
            <a:pathLst>
              <a:path w="6256519" h="4203053">
                <a:moveTo>
                  <a:pt x="0" y="0"/>
                </a:moveTo>
                <a:lnTo>
                  <a:pt x="6256519" y="0"/>
                </a:lnTo>
                <a:lnTo>
                  <a:pt x="6256519" y="4203052"/>
                </a:lnTo>
                <a:lnTo>
                  <a:pt x="0" y="4203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" r="-22"/>
            </a:stretch>
          </a:blipFill>
        </p:spPr>
      </p:sp>
      <p:sp>
        <p:nvSpPr>
          <p:cNvPr id="7" name="TextBox 7"/>
          <p:cNvSpPr txBox="1"/>
          <p:nvPr/>
        </p:nvSpPr>
        <p:spPr>
          <a:xfrm rot="5400000">
            <a:off x="13858371" y="4289822"/>
            <a:ext cx="6878058" cy="65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19"/>
              </a:lnSpc>
            </a:pPr>
            <a:r>
              <a:rPr lang="en-US" sz="3799" spc="227">
                <a:solidFill>
                  <a:srgbClr val="111B1E"/>
                </a:solidFill>
                <a:latin typeface="Open Sans 2"/>
              </a:rPr>
              <a:t>Programa Formativo 2021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36" b="-9236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15589339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4" name="AutoShape 4"/>
          <p:cNvSpPr/>
          <p:nvPr/>
        </p:nvSpPr>
        <p:spPr>
          <a:xfrm rot="-5400000">
            <a:off x="-2701636" y="4638298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grpSp>
        <p:nvGrpSpPr>
          <p:cNvPr id="5" name="Group 5"/>
          <p:cNvGrpSpPr/>
          <p:nvPr/>
        </p:nvGrpSpPr>
        <p:grpSpPr>
          <a:xfrm>
            <a:off x="1028700" y="2273696"/>
            <a:ext cx="12362581" cy="5739609"/>
            <a:chOff x="0" y="0"/>
            <a:chExt cx="16483441" cy="7652812"/>
          </a:xfrm>
        </p:grpSpPr>
        <p:sp>
          <p:nvSpPr>
            <p:cNvPr id="6" name="AutoShape 6"/>
            <p:cNvSpPr/>
            <p:nvPr/>
          </p:nvSpPr>
          <p:spPr>
            <a:xfrm>
              <a:off x="42835" y="5413679"/>
              <a:ext cx="6471868" cy="400406"/>
            </a:xfrm>
            <a:prstGeom prst="rect">
              <a:avLst/>
            </a:prstGeom>
            <a:solidFill>
              <a:srgbClr val="FFFEE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7724" y="6733920"/>
              <a:ext cx="16308463" cy="7863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16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2835" y="379731"/>
              <a:ext cx="16440606" cy="1607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245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719744"/>
              <a:ext cx="16363912" cy="17078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191"/>
                </a:lnSpc>
              </a:pPr>
              <a:r>
                <a:rPr lang="en-US" sz="8493" spc="169">
                  <a:solidFill>
                    <a:srgbClr val="F8CF2C"/>
                  </a:solidFill>
                  <a:latin typeface="Open Sans Extra Bold"/>
                </a:rPr>
                <a:t>PROGRAMA SILVER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5" b="-7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63582" y="-249408"/>
            <a:ext cx="12724418" cy="10785815"/>
          </a:xfrm>
          <a:custGeom>
            <a:avLst/>
            <a:gdLst/>
            <a:ahLst/>
            <a:cxnLst/>
            <a:rect l="l" t="t" r="r" b="b"/>
            <a:pathLst>
              <a:path w="12724418" h="10785815">
                <a:moveTo>
                  <a:pt x="0" y="0"/>
                </a:moveTo>
                <a:lnTo>
                  <a:pt x="12724418" y="0"/>
                </a:lnTo>
                <a:lnTo>
                  <a:pt x="12724418" y="10785816"/>
                </a:lnTo>
                <a:lnTo>
                  <a:pt x="0" y="107858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393" r="-32299"/>
            </a:stretch>
          </a:blipFill>
        </p:spPr>
      </p:sp>
      <p:sp>
        <p:nvSpPr>
          <p:cNvPr id="4" name="AutoShape 4"/>
          <p:cNvSpPr/>
          <p:nvPr/>
        </p:nvSpPr>
        <p:spPr>
          <a:xfrm rot="-5400000">
            <a:off x="-2701636" y="7080161"/>
            <a:ext cx="5403273" cy="1010405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AutoShape 5"/>
          <p:cNvSpPr/>
          <p:nvPr/>
        </p:nvSpPr>
        <p:spPr>
          <a:xfrm>
            <a:off x="1028700" y="1028700"/>
            <a:ext cx="2743200" cy="20781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6" name="TextBox 6"/>
          <p:cNvSpPr txBox="1"/>
          <p:nvPr/>
        </p:nvSpPr>
        <p:spPr>
          <a:xfrm>
            <a:off x="1098796" y="1908769"/>
            <a:ext cx="8935037" cy="77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6"/>
              </a:lnSpc>
            </a:pPr>
            <a:r>
              <a:rPr lang="en-US" sz="5460" spc="218">
                <a:solidFill>
                  <a:srgbClr val="FFFFFF"/>
                </a:solidFill>
                <a:latin typeface="Open Sans 1 Bold"/>
              </a:rPr>
              <a:t>VALOR DEL PROGRAMA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5105" y="5200650"/>
            <a:ext cx="14231365" cy="179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39"/>
              </a:lnSpc>
            </a:pPr>
            <a:r>
              <a:rPr lang="en-US" sz="6399" spc="255">
                <a:solidFill>
                  <a:srgbClr val="F8CF2C"/>
                </a:solidFill>
                <a:latin typeface="Open Sans Extra Bold"/>
              </a:rPr>
              <a:t>OFERTA POR </a:t>
            </a:r>
          </a:p>
          <a:p>
            <a:pPr algn="l">
              <a:lnSpc>
                <a:spcPts val="7040"/>
              </a:lnSpc>
            </a:pPr>
            <a:r>
              <a:rPr lang="en-US" sz="6400" spc="256">
                <a:solidFill>
                  <a:srgbClr val="F8CF2C"/>
                </a:solidFill>
                <a:latin typeface="Open Sans Extra Bold"/>
              </a:rPr>
              <a:t>TIEMPO LIMITADO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3332" y="2857996"/>
            <a:ext cx="7247863" cy="552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</a:pPr>
            <a:r>
              <a:rPr lang="en-US" sz="3647" spc="72">
                <a:solidFill>
                  <a:srgbClr val="FFFFFF"/>
                </a:solidFill>
                <a:latin typeface="Open Sans 1"/>
              </a:rPr>
              <a:t>1300 USD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158355"/>
            <a:ext cx="8495202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0"/>
              </a:lnSpc>
            </a:pPr>
            <a:r>
              <a:rPr lang="en-US" sz="4275" spc="85">
                <a:solidFill>
                  <a:srgbClr val="FFFFFF"/>
                </a:solidFill>
                <a:latin typeface="Open Sans Extra Bold Bold"/>
              </a:rPr>
              <a:t>497 USD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3332" y="3581251"/>
            <a:ext cx="7247863" cy="552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</a:pPr>
            <a:r>
              <a:rPr lang="en-US" sz="3647" spc="72">
                <a:solidFill>
                  <a:srgbClr val="FFFFFF"/>
                </a:solidFill>
                <a:latin typeface="Open Sans 1"/>
              </a:rPr>
              <a:t>PAGO MENSUAL 50 USD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8006080"/>
            <a:ext cx="8495202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0"/>
              </a:lnSpc>
            </a:pPr>
            <a:r>
              <a:rPr lang="en-US" sz="4275" spc="85">
                <a:solidFill>
                  <a:srgbClr val="FFFFFF"/>
                </a:solidFill>
                <a:latin typeface="Open Sans Extra Bold Bold"/>
              </a:rPr>
              <a:t>PAGO MENSUAL 29$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444138" y="7154833"/>
            <a:ext cx="8162409" cy="382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64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5560800" y="3688098"/>
            <a:ext cx="7166401" cy="2863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66"/>
              </a:lnSpc>
            </a:pPr>
            <a:r>
              <a:rPr lang="en-US" sz="18509">
                <a:solidFill>
                  <a:srgbClr val="FCDB00"/>
                </a:solidFill>
                <a:latin typeface="Open Sans Extra Bold"/>
              </a:rPr>
              <a:t>Q&amp;A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88798" y="2965499"/>
            <a:ext cx="14510403" cy="4308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13"/>
              </a:lnSpc>
            </a:pPr>
            <a:r>
              <a:rPr lang="en-US" sz="13831">
                <a:solidFill>
                  <a:srgbClr val="FCDB00"/>
                </a:solidFill>
                <a:latin typeface="Open Sans Extra Bold"/>
              </a:rPr>
              <a:t>QUE NECESITO PARA EMPEZAR?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47326" y="-323850"/>
            <a:ext cx="8544699" cy="11258550"/>
          </a:xfrm>
          <a:prstGeom prst="rect">
            <a:avLst/>
          </a:prstGeom>
          <a:solidFill>
            <a:srgbClr val="252827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2743200" cy="20781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4" name="AutoShape 4"/>
          <p:cNvSpPr/>
          <p:nvPr/>
        </p:nvSpPr>
        <p:spPr>
          <a:xfrm>
            <a:off x="14795500" y="9774382"/>
            <a:ext cx="2743200" cy="512618"/>
          </a:xfrm>
          <a:prstGeom prst="rect">
            <a:avLst/>
          </a:prstGeom>
          <a:solidFill>
            <a:srgbClr val="F8CF2C"/>
          </a:solidFill>
        </p:spPr>
      </p:sp>
      <p:sp>
        <p:nvSpPr>
          <p:cNvPr id="5" name="TextBox 5"/>
          <p:cNvSpPr txBox="1"/>
          <p:nvPr/>
        </p:nvSpPr>
        <p:spPr>
          <a:xfrm>
            <a:off x="211167" y="2952963"/>
            <a:ext cx="6174916" cy="131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01"/>
              </a:lnSpc>
            </a:pPr>
            <a:r>
              <a:rPr lang="en-US" sz="9183" spc="367">
                <a:solidFill>
                  <a:srgbClr val="F9FDFE"/>
                </a:solidFill>
                <a:latin typeface="Open Sans Extra Bold"/>
              </a:rPr>
              <a:t> 4 PASOS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167" y="4481859"/>
            <a:ext cx="8515427" cy="382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72047" lvl="1" indent="-586023">
              <a:lnSpc>
                <a:spcPts val="7600"/>
              </a:lnSpc>
              <a:buFont typeface="Arial"/>
              <a:buChar char="•"/>
            </a:pPr>
            <a:r>
              <a:rPr lang="en-US" sz="5428" spc="162">
                <a:solidFill>
                  <a:srgbClr val="F9FDFE"/>
                </a:solidFill>
                <a:latin typeface="Open Sans 1"/>
              </a:rPr>
              <a:t>Broker</a:t>
            </a:r>
          </a:p>
          <a:p>
            <a:pPr marL="1172047" lvl="1" indent="-586023">
              <a:lnSpc>
                <a:spcPts val="7600"/>
              </a:lnSpc>
              <a:buFont typeface="Arial"/>
              <a:buChar char="•"/>
            </a:pPr>
            <a:r>
              <a:rPr lang="en-US" sz="5428" spc="162">
                <a:solidFill>
                  <a:srgbClr val="F9FDFE"/>
                </a:solidFill>
                <a:latin typeface="Open Sans 1"/>
              </a:rPr>
              <a:t>Plataforma</a:t>
            </a:r>
          </a:p>
          <a:p>
            <a:pPr marL="1172047" lvl="1" indent="-586023">
              <a:lnSpc>
                <a:spcPts val="7600"/>
              </a:lnSpc>
              <a:buFont typeface="Arial"/>
              <a:buChar char="•"/>
            </a:pPr>
            <a:r>
              <a:rPr lang="en-US" sz="5428" spc="162">
                <a:solidFill>
                  <a:srgbClr val="F9FDFE"/>
                </a:solidFill>
                <a:latin typeface="Open Sans 1"/>
              </a:rPr>
              <a:t>Ahorros</a:t>
            </a:r>
          </a:p>
          <a:p>
            <a:pPr marL="1172047" lvl="1" indent="-586023" algn="l">
              <a:lnSpc>
                <a:spcPts val="7600"/>
              </a:lnSpc>
              <a:buFont typeface="Arial"/>
              <a:buChar char="•"/>
            </a:pPr>
            <a:r>
              <a:rPr lang="en-US" sz="5428" spc="162">
                <a:solidFill>
                  <a:srgbClr val="F9FDFE"/>
                </a:solidFill>
                <a:latin typeface="Open Sans 1"/>
              </a:rPr>
              <a:t>Ideas de inversión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351</Words>
  <Application>Microsoft Office PowerPoint</Application>
  <PresentationFormat>Personalizado</PresentationFormat>
  <Paragraphs>55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6" baseType="lpstr">
      <vt:lpstr>Arial</vt:lpstr>
      <vt:lpstr>Montserrat Light</vt:lpstr>
      <vt:lpstr>Open Sans 1 Bold</vt:lpstr>
      <vt:lpstr>Open Sans 1</vt:lpstr>
      <vt:lpstr>Open Sans 2</vt:lpstr>
      <vt:lpstr>Open Sans Extra Bold</vt:lpstr>
      <vt:lpstr>Calibri</vt:lpstr>
      <vt:lpstr>Nourd Bold</vt:lpstr>
      <vt:lpstr>Open Sans Extra Bold Bold</vt:lpstr>
      <vt:lpstr>Nourd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</dc:title>
  <cp:lastModifiedBy>User</cp:lastModifiedBy>
  <cp:revision>2</cp:revision>
  <dcterms:created xsi:type="dcterms:W3CDTF">2006-08-16T00:00:00Z</dcterms:created>
  <dcterms:modified xsi:type="dcterms:W3CDTF">2023-09-30T01:54:36Z</dcterms:modified>
  <dc:identifier>DAFZhtgfy-U</dc:identifier>
</cp:coreProperties>
</file>